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7" r:id="rId4"/>
  </p:sldMasterIdLst>
  <p:sldIdLst>
    <p:sldId id="256" r:id="rId5"/>
    <p:sldId id="257" r:id="rId6"/>
    <p:sldId id="258" r:id="rId7"/>
    <p:sldId id="259" r:id="rId8"/>
    <p:sldId id="260" r:id="rId9"/>
    <p:sldId id="261" r:id="rId10"/>
    <p:sldId id="262" r:id="rId11"/>
    <p:sldId id="263" r:id="rId12"/>
    <p:sldId id="264" r:id="rId13"/>
    <p:sldId id="265"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D9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ink/ink1.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4-09-09T16:36:26.599"/>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0B79BEB0-1170-4F21-A487-420593BE7CF0}" emma:medium="tactile" emma:mode="ink">
          <msink:context xmlns:msink="http://schemas.microsoft.com/ink/2010/main" type="writingRegion" rotatedBoundingBox="6262,3634 6277,3634 6277,3649 6262,3649"/>
        </emma:interpretation>
      </emma:emma>
    </inkml:annotationXML>
    <inkml:traceGroup>
      <inkml:annotationXML>
        <emma:emma xmlns:emma="http://www.w3.org/2003/04/emma" version="1.0">
          <emma:interpretation id="{781A401A-BFEB-488A-84E0-4BB3D6D22B10}" emma:medium="tactile" emma:mode="ink">
            <msink:context xmlns:msink="http://schemas.microsoft.com/ink/2010/main" type="paragraph" rotatedBoundingBox="6262,3634 6277,3634 6277,3649 6262,3649" alignmentLevel="1"/>
          </emma:interpretation>
        </emma:emma>
      </inkml:annotationXML>
      <inkml:traceGroup>
        <inkml:annotationXML>
          <emma:emma xmlns:emma="http://www.w3.org/2003/04/emma" version="1.0">
            <emma:interpretation id="{C9C5BE34-5E32-443A-B1D4-AA9B116BEF3A}" emma:medium="tactile" emma:mode="ink">
              <msink:context xmlns:msink="http://schemas.microsoft.com/ink/2010/main" type="line" rotatedBoundingBox="6262,3634 6277,3634 6277,3649 6262,3649"/>
            </emma:interpretation>
          </emma:emma>
        </inkml:annotationXML>
        <inkml:traceGroup>
          <inkml:annotationXML>
            <emma:emma xmlns:emma="http://www.w3.org/2003/04/emma" version="1.0">
              <emma:interpretation id="{0379DAE8-5B9C-4B5C-8765-F86AEF02A770}" emma:medium="tactile" emma:mode="ink">
                <msink:context xmlns:msink="http://schemas.microsoft.com/ink/2010/main" type="inkWord" rotatedBoundingBox="6262,3634 6277,3634 6277,3649 6262,3649"/>
              </emma:interpretation>
              <emma:one-of disjunction-type="recognition" id="oneOf0">
                <emma:interpretation id="interp0" emma:lang="en-CA" emma:confidence="0">
                  <emma:literal>.</emma:literal>
                </emma:interpretation>
                <emma:interpretation id="interp1" emma:lang="en-CA" emma:confidence="0">
                  <emma:literal>v</emma:literal>
                </emma:interpretation>
                <emma:interpretation id="interp2" emma:lang="en-CA" emma:confidence="0">
                  <emma:literal>}</emma:literal>
                </emma:interpretation>
                <emma:interpretation id="interp3" emma:lang="en-CA" emma:confidence="0">
                  <emma:literal>w</emma:literal>
                </emma:interpretation>
                <emma:interpretation id="interp4" emma:lang="en-CA" emma:confidence="0">
                  <emma:literal>3</emma:literal>
                </emma:interpretation>
              </emma:one-of>
            </emma:emma>
          </inkml:annotationXML>
          <inkml:trace contextRef="#ctx0" brushRef="#br0">0 0 0</inkml:trace>
        </inkml:traceGroup>
      </inkml:traceGroup>
    </inkml:traceGroup>
  </inkml:traceGroup>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9D1CE4F-1B3F-46A9-8171-6646D625C842}" type="datetimeFigureOut">
              <a:rPr lang="en-CA" smtClean="0"/>
              <a:t>2018-09-20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BEFDBAB-87B7-4709-BE1E-9978AF11FCC5}" type="slidenum">
              <a:rPr lang="en-CA" smtClean="0"/>
              <a:t>‹#›</a:t>
            </a:fld>
            <a:endParaRPr lang="en-CA" dirty="0"/>
          </a:p>
        </p:txBody>
      </p:sp>
    </p:spTree>
    <p:extLst>
      <p:ext uri="{BB962C8B-B14F-4D97-AF65-F5344CB8AC3E}">
        <p14:creationId xmlns:p14="http://schemas.microsoft.com/office/powerpoint/2010/main" val="558069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9D1CE4F-1B3F-46A9-8171-6646D625C842}" type="datetimeFigureOut">
              <a:rPr lang="en-CA" smtClean="0"/>
              <a:t>2018-09-20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BEFDBAB-87B7-4709-BE1E-9978AF11FCC5}" type="slidenum">
              <a:rPr lang="en-CA" smtClean="0"/>
              <a:t>‹#›</a:t>
            </a:fld>
            <a:endParaRPr lang="en-CA" dirty="0"/>
          </a:p>
        </p:txBody>
      </p:sp>
    </p:spTree>
    <p:extLst>
      <p:ext uri="{BB962C8B-B14F-4D97-AF65-F5344CB8AC3E}">
        <p14:creationId xmlns:p14="http://schemas.microsoft.com/office/powerpoint/2010/main" val="1347894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9D1CE4F-1B3F-46A9-8171-6646D625C842}" type="datetimeFigureOut">
              <a:rPr lang="en-CA" smtClean="0"/>
              <a:t>2018-09-20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BEFDBAB-87B7-4709-BE1E-9978AF11FCC5}" type="slidenum">
              <a:rPr lang="en-CA" smtClean="0"/>
              <a:t>‹#›</a:t>
            </a:fld>
            <a:endParaRPr lang="en-CA"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42079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9D1CE4F-1B3F-46A9-8171-6646D625C842}" type="datetimeFigureOut">
              <a:rPr lang="en-CA" smtClean="0"/>
              <a:t>2018-09-20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BEFDBAB-87B7-4709-BE1E-9978AF11FCC5}" type="slidenum">
              <a:rPr lang="en-CA" smtClean="0"/>
              <a:t>‹#›</a:t>
            </a:fld>
            <a:endParaRPr lang="en-CA" dirty="0"/>
          </a:p>
        </p:txBody>
      </p:sp>
    </p:spTree>
    <p:extLst>
      <p:ext uri="{BB962C8B-B14F-4D97-AF65-F5344CB8AC3E}">
        <p14:creationId xmlns:p14="http://schemas.microsoft.com/office/powerpoint/2010/main" val="38895372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9D1CE4F-1B3F-46A9-8171-6646D625C842}" type="datetimeFigureOut">
              <a:rPr lang="en-CA" smtClean="0"/>
              <a:t>2018-09-20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BEFDBAB-87B7-4709-BE1E-9978AF11FCC5}" type="slidenum">
              <a:rPr lang="en-CA" smtClean="0"/>
              <a:t>‹#›</a:t>
            </a:fld>
            <a:endParaRPr lang="en-CA"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473720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9D1CE4F-1B3F-46A9-8171-6646D625C842}" type="datetimeFigureOut">
              <a:rPr lang="en-CA" smtClean="0"/>
              <a:t>2018-09-20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BEFDBAB-87B7-4709-BE1E-9978AF11FCC5}" type="slidenum">
              <a:rPr lang="en-CA" smtClean="0"/>
              <a:t>‹#›</a:t>
            </a:fld>
            <a:endParaRPr lang="en-CA" dirty="0"/>
          </a:p>
        </p:txBody>
      </p:sp>
    </p:spTree>
    <p:extLst>
      <p:ext uri="{BB962C8B-B14F-4D97-AF65-F5344CB8AC3E}">
        <p14:creationId xmlns:p14="http://schemas.microsoft.com/office/powerpoint/2010/main" val="5720852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D1CE4F-1B3F-46A9-8171-6646D625C842}" type="datetimeFigureOut">
              <a:rPr lang="en-CA" smtClean="0"/>
              <a:t>2018-09-20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BEFDBAB-87B7-4709-BE1E-9978AF11FCC5}" type="slidenum">
              <a:rPr lang="en-CA" smtClean="0"/>
              <a:t>‹#›</a:t>
            </a:fld>
            <a:endParaRPr lang="en-CA" dirty="0"/>
          </a:p>
        </p:txBody>
      </p:sp>
    </p:spTree>
    <p:extLst>
      <p:ext uri="{BB962C8B-B14F-4D97-AF65-F5344CB8AC3E}">
        <p14:creationId xmlns:p14="http://schemas.microsoft.com/office/powerpoint/2010/main" val="35942552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D1CE4F-1B3F-46A9-8171-6646D625C842}" type="datetimeFigureOut">
              <a:rPr lang="en-CA" smtClean="0"/>
              <a:t>2018-09-20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BEFDBAB-87B7-4709-BE1E-9978AF11FCC5}" type="slidenum">
              <a:rPr lang="en-CA" smtClean="0"/>
              <a:t>‹#›</a:t>
            </a:fld>
            <a:endParaRPr lang="en-CA" dirty="0"/>
          </a:p>
        </p:txBody>
      </p:sp>
    </p:spTree>
    <p:extLst>
      <p:ext uri="{BB962C8B-B14F-4D97-AF65-F5344CB8AC3E}">
        <p14:creationId xmlns:p14="http://schemas.microsoft.com/office/powerpoint/2010/main" val="2439669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D1CE4F-1B3F-46A9-8171-6646D625C842}" type="datetimeFigureOut">
              <a:rPr lang="en-CA" smtClean="0"/>
              <a:t>2018-09-20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BEFDBAB-87B7-4709-BE1E-9978AF11FCC5}" type="slidenum">
              <a:rPr lang="en-CA" smtClean="0"/>
              <a:t>‹#›</a:t>
            </a:fld>
            <a:endParaRPr lang="en-CA" dirty="0"/>
          </a:p>
        </p:txBody>
      </p:sp>
    </p:spTree>
    <p:extLst>
      <p:ext uri="{BB962C8B-B14F-4D97-AF65-F5344CB8AC3E}">
        <p14:creationId xmlns:p14="http://schemas.microsoft.com/office/powerpoint/2010/main" val="856404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9D1CE4F-1B3F-46A9-8171-6646D625C842}" type="datetimeFigureOut">
              <a:rPr lang="en-CA" smtClean="0"/>
              <a:t>2018-09-20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BEFDBAB-87B7-4709-BE1E-9978AF11FCC5}" type="slidenum">
              <a:rPr lang="en-CA" smtClean="0"/>
              <a:t>‹#›</a:t>
            </a:fld>
            <a:endParaRPr lang="en-CA" dirty="0"/>
          </a:p>
        </p:txBody>
      </p:sp>
    </p:spTree>
    <p:extLst>
      <p:ext uri="{BB962C8B-B14F-4D97-AF65-F5344CB8AC3E}">
        <p14:creationId xmlns:p14="http://schemas.microsoft.com/office/powerpoint/2010/main" val="3078953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D1CE4F-1B3F-46A9-8171-6646D625C842}" type="datetimeFigureOut">
              <a:rPr lang="en-CA" smtClean="0"/>
              <a:t>2018-09-20</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BBEFDBAB-87B7-4709-BE1E-9978AF11FCC5}" type="slidenum">
              <a:rPr lang="en-CA" smtClean="0"/>
              <a:t>‹#›</a:t>
            </a:fld>
            <a:endParaRPr lang="en-CA" dirty="0"/>
          </a:p>
        </p:txBody>
      </p:sp>
    </p:spTree>
    <p:extLst>
      <p:ext uri="{BB962C8B-B14F-4D97-AF65-F5344CB8AC3E}">
        <p14:creationId xmlns:p14="http://schemas.microsoft.com/office/powerpoint/2010/main" val="2178301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9D1CE4F-1B3F-46A9-8171-6646D625C842}" type="datetimeFigureOut">
              <a:rPr lang="en-CA" smtClean="0"/>
              <a:t>2018-09-20</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BBEFDBAB-87B7-4709-BE1E-9978AF11FCC5}" type="slidenum">
              <a:rPr lang="en-CA" smtClean="0"/>
              <a:t>‹#›</a:t>
            </a:fld>
            <a:endParaRPr lang="en-CA" dirty="0"/>
          </a:p>
        </p:txBody>
      </p:sp>
    </p:spTree>
    <p:extLst>
      <p:ext uri="{BB962C8B-B14F-4D97-AF65-F5344CB8AC3E}">
        <p14:creationId xmlns:p14="http://schemas.microsoft.com/office/powerpoint/2010/main" val="660339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9D1CE4F-1B3F-46A9-8171-6646D625C842}" type="datetimeFigureOut">
              <a:rPr lang="en-CA" smtClean="0"/>
              <a:t>2018-09-20</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BBEFDBAB-87B7-4709-BE1E-9978AF11FCC5}" type="slidenum">
              <a:rPr lang="en-CA" smtClean="0"/>
              <a:t>‹#›</a:t>
            </a:fld>
            <a:endParaRPr lang="en-CA" dirty="0"/>
          </a:p>
        </p:txBody>
      </p:sp>
    </p:spTree>
    <p:extLst>
      <p:ext uri="{BB962C8B-B14F-4D97-AF65-F5344CB8AC3E}">
        <p14:creationId xmlns:p14="http://schemas.microsoft.com/office/powerpoint/2010/main" val="2475320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D1CE4F-1B3F-46A9-8171-6646D625C842}" type="datetimeFigureOut">
              <a:rPr lang="en-CA" smtClean="0"/>
              <a:t>2018-09-20</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BBEFDBAB-87B7-4709-BE1E-9978AF11FCC5}" type="slidenum">
              <a:rPr lang="en-CA" smtClean="0"/>
              <a:t>‹#›</a:t>
            </a:fld>
            <a:endParaRPr lang="en-CA" dirty="0"/>
          </a:p>
        </p:txBody>
      </p:sp>
    </p:spTree>
    <p:extLst>
      <p:ext uri="{BB962C8B-B14F-4D97-AF65-F5344CB8AC3E}">
        <p14:creationId xmlns:p14="http://schemas.microsoft.com/office/powerpoint/2010/main" val="1633342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69D1CE4F-1B3F-46A9-8171-6646D625C842}" type="datetimeFigureOut">
              <a:rPr lang="en-CA" smtClean="0"/>
              <a:t>2018-09-20</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BBEFDBAB-87B7-4709-BE1E-9978AF11FCC5}" type="slidenum">
              <a:rPr lang="en-CA" smtClean="0"/>
              <a:t>‹#›</a:t>
            </a:fld>
            <a:endParaRPr lang="en-CA" dirty="0"/>
          </a:p>
        </p:txBody>
      </p:sp>
    </p:spTree>
    <p:extLst>
      <p:ext uri="{BB962C8B-B14F-4D97-AF65-F5344CB8AC3E}">
        <p14:creationId xmlns:p14="http://schemas.microsoft.com/office/powerpoint/2010/main" val="3625493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9D1CE4F-1B3F-46A9-8171-6646D625C842}" type="datetimeFigureOut">
              <a:rPr lang="en-CA" smtClean="0"/>
              <a:t>2018-09-20</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BBEFDBAB-87B7-4709-BE1E-9978AF11FCC5}" type="slidenum">
              <a:rPr lang="en-CA" smtClean="0"/>
              <a:t>‹#›</a:t>
            </a:fld>
            <a:endParaRPr lang="en-CA" dirty="0"/>
          </a:p>
        </p:txBody>
      </p:sp>
    </p:spTree>
    <p:extLst>
      <p:ext uri="{BB962C8B-B14F-4D97-AF65-F5344CB8AC3E}">
        <p14:creationId xmlns:p14="http://schemas.microsoft.com/office/powerpoint/2010/main" val="3832436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9D1CE4F-1B3F-46A9-8171-6646D625C842}" type="datetimeFigureOut">
              <a:rPr lang="en-CA" smtClean="0"/>
              <a:t>2018-09-20</a:t>
            </a:fld>
            <a:endParaRPr lang="en-CA"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BEFDBAB-87B7-4709-BE1E-9978AF11FCC5}" type="slidenum">
              <a:rPr lang="en-CA" smtClean="0"/>
              <a:t>‹#›</a:t>
            </a:fld>
            <a:endParaRPr lang="en-CA" dirty="0"/>
          </a:p>
        </p:txBody>
      </p:sp>
    </p:spTree>
    <p:extLst>
      <p:ext uri="{BB962C8B-B14F-4D97-AF65-F5344CB8AC3E}">
        <p14:creationId xmlns:p14="http://schemas.microsoft.com/office/powerpoint/2010/main" val="1844108675"/>
      </p:ext>
    </p:extLst>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 id="2147483869" r:id="rId12"/>
    <p:sldLayoutId id="2147483870" r:id="rId13"/>
    <p:sldLayoutId id="2147483871" r:id="rId14"/>
    <p:sldLayoutId id="2147483872" r:id="rId15"/>
    <p:sldLayoutId id="214748387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1.xml"/><Relationship Id="rId5" Type="http://schemas.openxmlformats.org/officeDocument/2006/relationships/image" Target="../media/image4.wmf"/><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1.xml"/><Relationship Id="rId5" Type="http://schemas.openxmlformats.org/officeDocument/2006/relationships/image" Target="../media/image12.wmf"/><Relationship Id="rId4" Type="http://schemas.openxmlformats.org/officeDocument/2006/relationships/image" Target="../media/image11.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55576" y="764704"/>
            <a:ext cx="7117180" cy="1470025"/>
          </a:xfrm>
        </p:spPr>
        <p:txBody>
          <a:bodyPr/>
          <a:lstStyle/>
          <a:p>
            <a:pPr algn="ctr"/>
            <a:r>
              <a:rPr lang="en-CA" sz="8000" dirty="0" smtClean="0">
                <a:solidFill>
                  <a:srgbClr val="FF0000"/>
                </a:solidFill>
              </a:rPr>
              <a:t>Welcome</a:t>
            </a:r>
            <a:br>
              <a:rPr lang="en-CA" sz="8000" dirty="0" smtClean="0">
                <a:solidFill>
                  <a:srgbClr val="FF0000"/>
                </a:solidFill>
              </a:rPr>
            </a:br>
            <a:r>
              <a:rPr lang="en-CA" sz="8000" dirty="0" smtClean="0">
                <a:solidFill>
                  <a:srgbClr val="FF0000"/>
                </a:solidFill>
              </a:rPr>
              <a:t>to Prob</a:t>
            </a:r>
            <a:r>
              <a:rPr lang="en-CA" sz="8000" dirty="0">
                <a:solidFill>
                  <a:srgbClr val="FF0000"/>
                </a:solidFill>
              </a:rPr>
              <a:t>e</a:t>
            </a:r>
            <a:r>
              <a:rPr lang="en-CA" sz="8000" dirty="0" smtClean="0">
                <a:solidFill>
                  <a:srgbClr val="FF0000"/>
                </a:solidFill>
              </a:rPr>
              <a:t>! </a:t>
            </a:r>
            <a:endParaRPr lang="en-CA" sz="8000" dirty="0">
              <a:solidFill>
                <a:srgbClr val="FF0000"/>
              </a:solidFill>
            </a:endParaRPr>
          </a:p>
        </p:txBody>
      </p:sp>
      <p:sp>
        <p:nvSpPr>
          <p:cNvPr id="3" name="Subtitle 2"/>
          <p:cNvSpPr>
            <a:spLocks noGrp="1"/>
          </p:cNvSpPr>
          <p:nvPr>
            <p:ph type="subTitle" idx="1"/>
          </p:nvPr>
        </p:nvSpPr>
        <p:spPr>
          <a:xfrm>
            <a:off x="683568" y="2564904"/>
            <a:ext cx="7117180" cy="861420"/>
          </a:xfrm>
          <a:ln>
            <a:noFill/>
          </a:ln>
        </p:spPr>
        <p:txBody>
          <a:bodyPr>
            <a:noAutofit/>
          </a:bodyPr>
          <a:lstStyle/>
          <a:p>
            <a:pPr algn="ctr"/>
            <a:r>
              <a:rPr lang="en-CA" sz="5000" dirty="0" smtClean="0">
                <a:solidFill>
                  <a:schemeClr val="bg1"/>
                </a:solidFill>
              </a:rPr>
              <a:t>Meet the Teacher Night! </a:t>
            </a:r>
          </a:p>
          <a:p>
            <a:pPr algn="ctr"/>
            <a:r>
              <a:rPr lang="en-CA" sz="5000" dirty="0" smtClean="0">
                <a:solidFill>
                  <a:schemeClr val="bg1"/>
                </a:solidFill>
              </a:rPr>
              <a:t>September 14, 2018</a:t>
            </a:r>
            <a:endParaRPr lang="en-CA" sz="5000" dirty="0">
              <a:solidFill>
                <a:schemeClr val="bg1"/>
              </a:solidFill>
            </a:endParaRPr>
          </a:p>
        </p:txBody>
      </p:sp>
    </p:spTree>
    <p:extLst>
      <p:ext uri="{BB962C8B-B14F-4D97-AF65-F5344CB8AC3E}">
        <p14:creationId xmlns:p14="http://schemas.microsoft.com/office/powerpoint/2010/main" val="20550900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0816" y="188640"/>
            <a:ext cx="7117180" cy="1470025"/>
          </a:xfrm>
        </p:spPr>
        <p:txBody>
          <a:bodyPr/>
          <a:lstStyle/>
          <a:p>
            <a:pPr algn="ctr"/>
            <a:r>
              <a:rPr lang="en-CA" sz="7200" dirty="0" smtClean="0">
                <a:solidFill>
                  <a:schemeClr val="tx1"/>
                </a:solidFill>
              </a:rPr>
              <a:t>Volunteering</a:t>
            </a:r>
            <a:endParaRPr lang="en-CA" sz="7200" dirty="0">
              <a:solidFill>
                <a:schemeClr val="tx1"/>
              </a:solidFill>
            </a:endParaRPr>
          </a:p>
        </p:txBody>
      </p:sp>
      <p:sp>
        <p:nvSpPr>
          <p:cNvPr id="3" name="Subtitle 2"/>
          <p:cNvSpPr>
            <a:spLocks noGrp="1"/>
          </p:cNvSpPr>
          <p:nvPr>
            <p:ph type="subTitle" idx="1"/>
          </p:nvPr>
        </p:nvSpPr>
        <p:spPr>
          <a:xfrm>
            <a:off x="395536" y="2963193"/>
            <a:ext cx="7117180" cy="861420"/>
          </a:xfrm>
        </p:spPr>
        <p:txBody>
          <a:bodyPr>
            <a:noAutofit/>
          </a:bodyPr>
          <a:lstStyle/>
          <a:p>
            <a:pPr marL="457200" indent="-457200" algn="ctr">
              <a:buFont typeface="Arial" pitchFamily="34" charset="0"/>
              <a:buChar char="•"/>
            </a:pPr>
            <a:endParaRPr lang="en-CA" sz="2800" dirty="0" smtClean="0"/>
          </a:p>
          <a:p>
            <a:pPr algn="ctr"/>
            <a:endParaRPr lang="en-CA" sz="2800" dirty="0" smtClean="0"/>
          </a:p>
          <a:p>
            <a:pPr marL="457200" indent="-457200" algn="ctr">
              <a:buFont typeface="Arial" pitchFamily="34" charset="0"/>
              <a:buChar char="•"/>
            </a:pPr>
            <a:endParaRPr lang="en-CA" dirty="0" smtClean="0"/>
          </a:p>
        </p:txBody>
      </p:sp>
      <p:sp>
        <p:nvSpPr>
          <p:cNvPr id="4" name="Title 1"/>
          <p:cNvSpPr txBox="1">
            <a:spLocks/>
          </p:cNvSpPr>
          <p:nvPr/>
        </p:nvSpPr>
        <p:spPr>
          <a:xfrm>
            <a:off x="702927" y="4293096"/>
            <a:ext cx="7117180" cy="1470025"/>
          </a:xfrm>
          <a:prstGeom prst="rect">
            <a:avLst/>
          </a:prstGeom>
        </p:spPr>
        <p:txBody>
          <a:bodyPr vert="horz" lIns="91440" tIns="45720" rIns="91440" bIns="45720" rtlCol="0" anchor="b">
            <a:noAutofit/>
          </a:bodyPr>
          <a:lstStyle>
            <a:lvl1pPr algn="l" defTabSz="457200" rtl="0" eaLnBrk="1" latinLnBrk="0" hangingPunct="1">
              <a:spcBef>
                <a:spcPct val="0"/>
              </a:spcBef>
              <a:buNone/>
              <a:defRPr sz="40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CA" sz="2800" dirty="0" smtClean="0">
                <a:solidFill>
                  <a:schemeClr val="bg1"/>
                </a:solidFill>
              </a:rPr>
              <a:t>If you are interested in volunteering as a room rep, helper in the classroom or </a:t>
            </a:r>
            <a:r>
              <a:rPr lang="en-CA" sz="2800" b="1" dirty="0" smtClean="0">
                <a:solidFill>
                  <a:schemeClr val="bg1"/>
                </a:solidFill>
              </a:rPr>
              <a:t>with </a:t>
            </a:r>
            <a:r>
              <a:rPr lang="en-CA" sz="2800" dirty="0">
                <a:solidFill>
                  <a:schemeClr val="bg1"/>
                </a:solidFill>
              </a:rPr>
              <a:t>in-school literacy </a:t>
            </a:r>
            <a:r>
              <a:rPr lang="en-CA" sz="2800" dirty="0" smtClean="0">
                <a:solidFill>
                  <a:schemeClr val="bg1"/>
                </a:solidFill>
              </a:rPr>
              <a:t>programs! </a:t>
            </a:r>
            <a:r>
              <a:rPr lang="en-CA" sz="2800" dirty="0">
                <a:solidFill>
                  <a:schemeClr val="bg1"/>
                </a:solidFill>
              </a:rPr>
              <a:t>P</a:t>
            </a:r>
            <a:r>
              <a:rPr lang="en-CA" sz="2800" dirty="0" smtClean="0">
                <a:solidFill>
                  <a:schemeClr val="bg1"/>
                </a:solidFill>
              </a:rPr>
              <a:t>lease let me know and  we can set something up together.</a:t>
            </a:r>
          </a:p>
          <a:p>
            <a:pPr algn="ctr"/>
            <a:endParaRPr lang="en-CA" sz="2800" dirty="0" smtClean="0">
              <a:solidFill>
                <a:schemeClr val="bg1"/>
              </a:solidFill>
            </a:endParaRPr>
          </a:p>
          <a:p>
            <a:pPr algn="ctr"/>
            <a:r>
              <a:rPr lang="en-CA" sz="2800" dirty="0" smtClean="0">
                <a:solidFill>
                  <a:schemeClr val="bg1"/>
                </a:solidFill>
              </a:rPr>
              <a:t>Thank you for your continued support; I look forward to, teaching, learning and growing together with your child this year!</a:t>
            </a:r>
            <a:endParaRPr lang="en-CA" sz="2800" dirty="0">
              <a:solidFill>
                <a:schemeClr val="bg1"/>
              </a:solidFill>
            </a:endParaRPr>
          </a:p>
        </p:txBody>
      </p:sp>
    </p:spTree>
    <p:extLst>
      <p:ext uri="{BB962C8B-B14F-4D97-AF65-F5344CB8AC3E}">
        <p14:creationId xmlns:p14="http://schemas.microsoft.com/office/powerpoint/2010/main" val="2269832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0528" y="-243408"/>
            <a:ext cx="9324528" cy="1470025"/>
          </a:xfrm>
        </p:spPr>
        <p:txBody>
          <a:bodyPr/>
          <a:lstStyle/>
          <a:p>
            <a:pPr algn="ctr"/>
            <a:r>
              <a:rPr lang="en-CA" sz="6600" dirty="0" smtClean="0">
                <a:solidFill>
                  <a:srgbClr val="FF0000"/>
                </a:solidFill>
              </a:rPr>
              <a:t>Mrs. Howg</a:t>
            </a:r>
            <a:endParaRPr lang="en-CA" sz="6600" dirty="0">
              <a:solidFill>
                <a:srgbClr val="FF0000"/>
              </a:solidFill>
            </a:endParaRPr>
          </a:p>
        </p:txBody>
      </p:sp>
      <p:sp>
        <p:nvSpPr>
          <p:cNvPr id="3" name="Subtitle 2"/>
          <p:cNvSpPr>
            <a:spLocks noGrp="1"/>
          </p:cNvSpPr>
          <p:nvPr>
            <p:ph type="subTitle" idx="1"/>
          </p:nvPr>
        </p:nvSpPr>
        <p:spPr>
          <a:xfrm>
            <a:off x="923146" y="1124744"/>
            <a:ext cx="7033230" cy="3816424"/>
          </a:xfrm>
        </p:spPr>
        <p:txBody>
          <a:bodyPr>
            <a:noAutofit/>
          </a:bodyPr>
          <a:lstStyle/>
          <a:p>
            <a:pPr algn="ctr"/>
            <a:r>
              <a:rPr lang="en-CA" sz="2400" dirty="0" smtClean="0">
                <a:solidFill>
                  <a:schemeClr val="bg1"/>
                </a:solidFill>
              </a:rPr>
              <a:t>Mrs. Howg  </a:t>
            </a:r>
          </a:p>
          <a:p>
            <a:pPr algn="ctr"/>
            <a:r>
              <a:rPr lang="en-CA" dirty="0" smtClean="0">
                <a:solidFill>
                  <a:schemeClr val="bg1"/>
                </a:solidFill>
              </a:rPr>
              <a:t>I received my B ED from the University of Lethbridge with a major in Drama .</a:t>
            </a:r>
          </a:p>
          <a:p>
            <a:pPr marL="457200" indent="-457200" algn="ctr">
              <a:buFont typeface="Arial" pitchFamily="34" charset="0"/>
              <a:buChar char="•"/>
            </a:pPr>
            <a:r>
              <a:rPr lang="en-CA" dirty="0" smtClean="0">
                <a:solidFill>
                  <a:schemeClr val="bg1"/>
                </a:solidFill>
              </a:rPr>
              <a:t>I started as the Resource Room Teacher at General Stewart 28 years ago. I moved to  grade 1 at General Stewart for 4 years. </a:t>
            </a:r>
          </a:p>
          <a:p>
            <a:pPr marL="457200" indent="-457200" algn="ctr">
              <a:buFont typeface="Arial" pitchFamily="34" charset="0"/>
              <a:buChar char="•"/>
            </a:pPr>
            <a:r>
              <a:rPr lang="en-CA" dirty="0" smtClean="0">
                <a:solidFill>
                  <a:schemeClr val="bg1"/>
                </a:solidFill>
              </a:rPr>
              <a:t> I had my son and took two years off. I then moved to Westminster where I taught grade ½ multiage for five years. </a:t>
            </a:r>
          </a:p>
          <a:p>
            <a:pPr algn="ctr"/>
            <a:r>
              <a:rPr lang="en-CA" dirty="0" smtClean="0">
                <a:solidFill>
                  <a:schemeClr val="bg1"/>
                </a:solidFill>
              </a:rPr>
              <a:t> I moved to Senator Buchanan where I taught grade 1-2 multiage for 16 years. </a:t>
            </a:r>
          </a:p>
          <a:p>
            <a:pPr marL="457200" indent="-457200" algn="ctr">
              <a:buFont typeface="Arial" pitchFamily="34" charset="0"/>
              <a:buChar char="•"/>
            </a:pPr>
            <a:r>
              <a:rPr lang="en-US" dirty="0" smtClean="0">
                <a:solidFill>
                  <a:schemeClr val="bg1"/>
                </a:solidFill>
              </a:rPr>
              <a:t>I then moved to Nicholas Sheran where I taught grade two for three years. </a:t>
            </a:r>
          </a:p>
          <a:p>
            <a:pPr marL="457200" indent="-457200" algn="ctr">
              <a:buFont typeface="Arial" pitchFamily="34" charset="0"/>
              <a:buChar char="•"/>
            </a:pPr>
            <a:r>
              <a:rPr lang="en-US" dirty="0" smtClean="0">
                <a:solidFill>
                  <a:schemeClr val="bg1"/>
                </a:solidFill>
              </a:rPr>
              <a:t>I had the privilege of opening the new school Coalbanks and taught grade 2-3  for one year. </a:t>
            </a:r>
          </a:p>
          <a:p>
            <a:pPr marL="457200" indent="-457200" algn="ctr">
              <a:buFont typeface="Arial" pitchFamily="34" charset="0"/>
              <a:buChar char="•"/>
            </a:pPr>
            <a:r>
              <a:rPr lang="en-US" dirty="0" smtClean="0">
                <a:solidFill>
                  <a:schemeClr val="bg1"/>
                </a:solidFill>
              </a:rPr>
              <a:t>I am excited to be joining the Probe Family </a:t>
            </a:r>
            <a:endParaRPr lang="en-CA" dirty="0" smtClean="0">
              <a:solidFill>
                <a:schemeClr val="bg1"/>
              </a:solidFill>
            </a:endParaRPr>
          </a:p>
          <a:p>
            <a:pPr marL="457200" indent="-457200" algn="ctr">
              <a:buFont typeface="Arial" pitchFamily="34" charset="0"/>
              <a:buChar char="•"/>
            </a:pPr>
            <a:r>
              <a:rPr lang="en-CA" dirty="0" smtClean="0">
                <a:solidFill>
                  <a:schemeClr val="bg1"/>
                </a:solidFill>
              </a:rPr>
              <a:t>Favourite things include: reading, music and travelling to Disneyland as well as other places</a:t>
            </a:r>
            <a:r>
              <a:rPr lang="en-CA" sz="2200" dirty="0" smtClean="0">
                <a:solidFill>
                  <a:schemeClr val="bg1"/>
                </a:solidFill>
              </a:rPr>
              <a:t>. </a:t>
            </a:r>
            <a:endParaRPr lang="en-CA" sz="2200" dirty="0"/>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2254419" y="1308439"/>
              <a:ext cx="360" cy="360"/>
            </p14:xfrm>
          </p:contentPart>
        </mc:Choice>
        <mc:Fallback xmlns="">
          <p:pic>
            <p:nvPicPr>
              <p:cNvPr id="5" name="Ink 4"/>
              <p:cNvPicPr/>
              <p:nvPr/>
            </p:nvPicPr>
            <p:blipFill>
              <a:blip r:embed="rId3"/>
              <a:stretch>
                <a:fillRect/>
              </a:stretch>
            </p:blipFill>
            <p:spPr>
              <a:xfrm>
                <a:off x="2242539" y="1296559"/>
                <a:ext cx="24120" cy="24120"/>
              </a:xfrm>
              <a:prstGeom prst="rect">
                <a:avLst/>
              </a:prstGeom>
            </p:spPr>
          </p:pic>
        </mc:Fallback>
      </mc:AlternateContent>
    </p:spTree>
    <p:extLst>
      <p:ext uri="{BB962C8B-B14F-4D97-AF65-F5344CB8AC3E}">
        <p14:creationId xmlns:p14="http://schemas.microsoft.com/office/powerpoint/2010/main" val="16850117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04664"/>
            <a:ext cx="7117180" cy="1470025"/>
          </a:xfrm>
        </p:spPr>
        <p:txBody>
          <a:bodyPr/>
          <a:lstStyle/>
          <a:p>
            <a:pPr algn="ctr"/>
            <a:r>
              <a:rPr lang="en-CA" sz="6600" dirty="0" smtClean="0">
                <a:solidFill>
                  <a:schemeClr val="tx1"/>
                </a:solidFill>
              </a:rPr>
              <a:t>Communication</a:t>
            </a:r>
            <a:r>
              <a:rPr lang="en-CA" sz="6600" dirty="0" smtClean="0"/>
              <a:t> </a:t>
            </a:r>
            <a:endParaRPr lang="en-CA" sz="6600" dirty="0"/>
          </a:p>
        </p:txBody>
      </p:sp>
      <p:sp>
        <p:nvSpPr>
          <p:cNvPr id="3" name="Subtitle 2"/>
          <p:cNvSpPr>
            <a:spLocks noGrp="1"/>
          </p:cNvSpPr>
          <p:nvPr>
            <p:ph type="subTitle" idx="1"/>
          </p:nvPr>
        </p:nvSpPr>
        <p:spPr>
          <a:xfrm>
            <a:off x="539552" y="1916832"/>
            <a:ext cx="7117180" cy="861420"/>
          </a:xfrm>
        </p:spPr>
        <p:txBody>
          <a:bodyPr>
            <a:noAutofit/>
          </a:bodyPr>
          <a:lstStyle/>
          <a:p>
            <a:pPr marL="457200" indent="-457200" algn="ctr">
              <a:buFont typeface="Arial" pitchFamily="34" charset="0"/>
              <a:buChar char="•"/>
            </a:pPr>
            <a:r>
              <a:rPr lang="en-CA" sz="2800" dirty="0" smtClean="0">
                <a:solidFill>
                  <a:schemeClr val="bg1"/>
                </a:solidFill>
              </a:rPr>
              <a:t>Daily agendas</a:t>
            </a:r>
          </a:p>
          <a:p>
            <a:pPr marL="457200" indent="-457200" algn="ctr">
              <a:buFont typeface="Arial" pitchFamily="34" charset="0"/>
              <a:buChar char="•"/>
            </a:pPr>
            <a:r>
              <a:rPr lang="en-CA" sz="2800" dirty="0" smtClean="0">
                <a:solidFill>
                  <a:schemeClr val="bg1"/>
                </a:solidFill>
              </a:rPr>
              <a:t>Monthly newsletter  </a:t>
            </a:r>
          </a:p>
          <a:p>
            <a:pPr marL="457200" indent="-457200" algn="ctr">
              <a:buFont typeface="Arial" pitchFamily="34" charset="0"/>
              <a:buChar char="•"/>
            </a:pPr>
            <a:r>
              <a:rPr lang="en-CA" sz="2800" dirty="0" smtClean="0">
                <a:solidFill>
                  <a:schemeClr val="bg1"/>
                </a:solidFill>
              </a:rPr>
              <a:t>Email </a:t>
            </a:r>
          </a:p>
          <a:p>
            <a:pPr marL="457200" indent="-457200" algn="ctr">
              <a:buFont typeface="Arial" pitchFamily="34" charset="0"/>
              <a:buChar char="•"/>
            </a:pPr>
            <a:r>
              <a:rPr lang="en-CA" sz="2800" dirty="0" smtClean="0">
                <a:solidFill>
                  <a:schemeClr val="bg1"/>
                </a:solidFill>
              </a:rPr>
              <a:t>Phone calls </a:t>
            </a:r>
          </a:p>
          <a:p>
            <a:pPr marL="457200" indent="-457200" algn="ctr">
              <a:buFont typeface="Arial" pitchFamily="34" charset="0"/>
              <a:buChar char="•"/>
            </a:pPr>
            <a:r>
              <a:rPr lang="en-US" sz="2800" dirty="0" smtClean="0">
                <a:solidFill>
                  <a:schemeClr val="bg1"/>
                </a:solidFill>
              </a:rPr>
              <a:t>Remind</a:t>
            </a:r>
            <a:endParaRPr lang="en-CA" sz="2800" dirty="0" smtClean="0">
              <a:solidFill>
                <a:schemeClr val="bg1"/>
              </a:solidFill>
            </a:endParaRPr>
          </a:p>
          <a:p>
            <a:pPr marL="457200" indent="-457200" algn="ctr">
              <a:buFont typeface="Arial" pitchFamily="34" charset="0"/>
              <a:buChar char="•"/>
            </a:pPr>
            <a:r>
              <a:rPr lang="en-CA" sz="2800" dirty="0" smtClean="0">
                <a:solidFill>
                  <a:schemeClr val="bg1"/>
                </a:solidFill>
              </a:rPr>
              <a:t>Doorway visits, after/before school</a:t>
            </a:r>
          </a:p>
          <a:p>
            <a:pPr marL="457200" indent="-457200" algn="ctr">
              <a:buFont typeface="Arial" pitchFamily="34" charset="0"/>
              <a:buChar char="•"/>
            </a:pPr>
            <a:r>
              <a:rPr lang="en-CA" sz="2800" dirty="0" smtClean="0">
                <a:solidFill>
                  <a:schemeClr val="bg1"/>
                </a:solidFill>
              </a:rPr>
              <a:t>Open door policy </a:t>
            </a:r>
            <a:endParaRPr lang="en-CA" sz="2800" dirty="0">
              <a:solidFill>
                <a:schemeClr val="bg1"/>
              </a:solidFill>
            </a:endParaRPr>
          </a:p>
        </p:txBody>
      </p:sp>
      <p:pic>
        <p:nvPicPr>
          <p:cNvPr id="1030" name="Picture 6" descr="C:\Program Files (x86)\Microsoft Office\MEDIA\CAGCAT10\j0332268.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116633"/>
            <a:ext cx="1083032" cy="122413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1788" y="5589240"/>
            <a:ext cx="1440160" cy="1099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descr="C:\Users\neherlau\AppData\Local\Microsoft\Windows\Temporary Internet Files\Content.IE5\SV46T5F0\MC900410407[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4" y="5637311"/>
            <a:ext cx="1440160" cy="1220689"/>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neherlau\AppData\Local\Microsoft\Windows\Temporary Internet Files\Content.IE5\MY6DQATC\MC900297565[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7973" y="0"/>
            <a:ext cx="1337304" cy="856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239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59432"/>
            <a:ext cx="7117180" cy="1470025"/>
          </a:xfrm>
        </p:spPr>
        <p:txBody>
          <a:bodyPr/>
          <a:lstStyle/>
          <a:p>
            <a:pPr algn="ctr"/>
            <a:r>
              <a:rPr lang="en-CA" dirty="0" smtClean="0">
                <a:solidFill>
                  <a:schemeClr val="tx1"/>
                </a:solidFill>
              </a:rPr>
              <a:t>Home Reading </a:t>
            </a:r>
            <a:endParaRPr lang="en-CA" dirty="0">
              <a:solidFill>
                <a:schemeClr val="tx1"/>
              </a:solidFill>
            </a:endParaRPr>
          </a:p>
        </p:txBody>
      </p:sp>
      <p:sp>
        <p:nvSpPr>
          <p:cNvPr id="3" name="Subtitle 2"/>
          <p:cNvSpPr>
            <a:spLocks noGrp="1"/>
          </p:cNvSpPr>
          <p:nvPr>
            <p:ph type="subTitle" idx="1"/>
          </p:nvPr>
        </p:nvSpPr>
        <p:spPr>
          <a:xfrm>
            <a:off x="539552" y="980728"/>
            <a:ext cx="7117180" cy="861420"/>
          </a:xfrm>
          <a:solidFill>
            <a:schemeClr val="bg1"/>
          </a:solidFill>
        </p:spPr>
        <p:txBody>
          <a:bodyPr>
            <a:noAutofit/>
          </a:bodyPr>
          <a:lstStyle/>
          <a:p>
            <a:pPr algn="ctr"/>
            <a:r>
              <a:rPr lang="en-US" sz="2400" dirty="0" smtClean="0">
                <a:solidFill>
                  <a:schemeClr val="tx1"/>
                </a:solidFill>
              </a:rPr>
              <a:t>We will be earning prizes from the treasure box after both sides of the reading log are filled.</a:t>
            </a:r>
          </a:p>
          <a:p>
            <a:pPr algn="ctr"/>
            <a:r>
              <a:rPr lang="en-US" sz="2000" dirty="0" smtClean="0">
                <a:solidFill>
                  <a:schemeClr val="bg1"/>
                </a:solidFill>
              </a:rPr>
              <a:t>Students can… </a:t>
            </a:r>
            <a:endParaRPr lang="en-CA" sz="2000" dirty="0" smtClean="0">
              <a:solidFill>
                <a:schemeClr val="bg1"/>
              </a:solidFill>
            </a:endParaRPr>
          </a:p>
          <a:p>
            <a:pPr marL="457200" indent="-457200" algn="ctr">
              <a:buFont typeface="Arial" pitchFamily="34" charset="0"/>
              <a:buChar char="•"/>
            </a:pPr>
            <a:r>
              <a:rPr lang="en-CA" sz="2000" dirty="0" smtClean="0">
                <a:solidFill>
                  <a:schemeClr val="bg1"/>
                </a:solidFill>
              </a:rPr>
              <a:t>Daily reading with parents for 20 minutes </a:t>
            </a:r>
          </a:p>
          <a:p>
            <a:pPr marL="457200" indent="-457200" algn="ctr">
              <a:buFont typeface="Arial" pitchFamily="34" charset="0"/>
              <a:buChar char="•"/>
            </a:pPr>
            <a:r>
              <a:rPr lang="en-CA" sz="2000" dirty="0" smtClean="0">
                <a:solidFill>
                  <a:schemeClr val="bg1"/>
                </a:solidFill>
              </a:rPr>
              <a:t>Students exchange books daily, they can read books from home as well</a:t>
            </a:r>
          </a:p>
          <a:p>
            <a:pPr algn="ctr"/>
            <a:r>
              <a:rPr lang="en-CA" sz="2000" dirty="0" smtClean="0">
                <a:solidFill>
                  <a:schemeClr val="bg1"/>
                </a:solidFill>
              </a:rPr>
              <a:t>Please listen to your child read  </a:t>
            </a:r>
          </a:p>
          <a:p>
            <a:pPr marL="457200" indent="-457200" algn="ctr">
              <a:buFont typeface="Arial" pitchFamily="34" charset="0"/>
              <a:buChar char="•"/>
            </a:pPr>
            <a:r>
              <a:rPr lang="en-CA" sz="2000" dirty="0" smtClean="0">
                <a:solidFill>
                  <a:schemeClr val="bg1"/>
                </a:solidFill>
              </a:rPr>
              <a:t>RAZ Kids will be available soon </a:t>
            </a:r>
          </a:p>
          <a:p>
            <a:pPr marL="457200" indent="-457200" algn="ctr">
              <a:buFont typeface="Arial" pitchFamily="34" charset="0"/>
              <a:buChar char="•"/>
            </a:pPr>
            <a:r>
              <a:rPr lang="en-CA" sz="2000" dirty="0" smtClean="0">
                <a:solidFill>
                  <a:schemeClr val="bg1"/>
                </a:solidFill>
              </a:rPr>
              <a:t>Please continue to enjoy reading stories and retell stories to your child when possible…</a:t>
            </a:r>
          </a:p>
          <a:p>
            <a:pPr marL="457200" indent="-457200" algn="ctr">
              <a:buFont typeface="Arial" pitchFamily="34" charset="0"/>
              <a:buChar char="•"/>
            </a:pPr>
            <a:r>
              <a:rPr lang="en-CA" sz="2000" b="1" dirty="0" smtClean="0">
                <a:solidFill>
                  <a:schemeClr val="bg1"/>
                </a:solidFill>
              </a:rPr>
              <a:t>Choose “Good Fit” books:</a:t>
            </a:r>
          </a:p>
          <a:p>
            <a:pPr marL="457200" indent="-457200" algn="ctr">
              <a:buFont typeface="Arial" charset="0"/>
              <a:buChar char="•"/>
            </a:pPr>
            <a:r>
              <a:rPr lang="en-CA" sz="2000" b="1" dirty="0" smtClean="0">
                <a:solidFill>
                  <a:schemeClr val="bg1"/>
                </a:solidFill>
              </a:rPr>
              <a:t>Practice the Five Finger Rule</a:t>
            </a:r>
          </a:p>
          <a:p>
            <a:pPr marL="457200" indent="-457200" algn="ctr">
              <a:buFont typeface="Arial" charset="0"/>
              <a:buChar char="•"/>
            </a:pPr>
            <a:r>
              <a:rPr lang="en-CA" sz="2000" dirty="0" smtClean="0">
                <a:solidFill>
                  <a:schemeClr val="bg1"/>
                </a:solidFill>
              </a:rPr>
              <a:t>Let your Child choose books he/she are </a:t>
            </a:r>
            <a:r>
              <a:rPr lang="en-CA" sz="2000" b="1" dirty="0" smtClean="0">
                <a:solidFill>
                  <a:schemeClr val="bg1"/>
                </a:solidFill>
              </a:rPr>
              <a:t>interested in </a:t>
            </a:r>
            <a:endParaRPr lang="en-CA" sz="2000" dirty="0" smtClean="0">
              <a:solidFill>
                <a:schemeClr val="bg1"/>
              </a:solidFill>
            </a:endParaRPr>
          </a:p>
        </p:txBody>
      </p:sp>
      <p:pic>
        <p:nvPicPr>
          <p:cNvPr id="2050" name="Picture 2" descr="C:\Users\neherlau\AppData\Local\Microsoft\Windows\Temporary Internet Files\Content.IE5\ZKPJ0B9J\MC90043985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1774" y="178535"/>
            <a:ext cx="1223309" cy="1221178"/>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neherlau\AppData\Local\Microsoft\Windows\Temporary Internet Files\Content.IE5\0VI6VQ69\MC90043504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37" y="4149080"/>
            <a:ext cx="1296144" cy="1233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6110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17306"/>
            <a:ext cx="7117180" cy="1470025"/>
          </a:xfrm>
        </p:spPr>
        <p:txBody>
          <a:bodyPr/>
          <a:lstStyle/>
          <a:p>
            <a:pPr algn="ctr"/>
            <a:r>
              <a:rPr lang="en-CA" sz="6600" dirty="0" smtClean="0">
                <a:solidFill>
                  <a:schemeClr val="tx1"/>
                </a:solidFill>
              </a:rPr>
              <a:t>Spelling</a:t>
            </a:r>
            <a:endParaRPr lang="en-CA" sz="6600" dirty="0">
              <a:solidFill>
                <a:schemeClr val="tx1"/>
              </a:solidFill>
            </a:endParaRPr>
          </a:p>
        </p:txBody>
      </p:sp>
      <p:sp>
        <p:nvSpPr>
          <p:cNvPr id="3" name="Subtitle 2"/>
          <p:cNvSpPr>
            <a:spLocks noGrp="1"/>
          </p:cNvSpPr>
          <p:nvPr>
            <p:ph type="subTitle" idx="1"/>
          </p:nvPr>
        </p:nvSpPr>
        <p:spPr>
          <a:xfrm>
            <a:off x="467544" y="1268760"/>
            <a:ext cx="7117180" cy="861420"/>
          </a:xfrm>
        </p:spPr>
        <p:txBody>
          <a:bodyPr>
            <a:noAutofit/>
          </a:bodyPr>
          <a:lstStyle/>
          <a:p>
            <a:pPr marL="457200" indent="-457200" algn="ctr">
              <a:buFont typeface="Arial" pitchFamily="34" charset="0"/>
              <a:buChar char="•"/>
            </a:pPr>
            <a:r>
              <a:rPr lang="en-CA" sz="2400" dirty="0">
                <a:solidFill>
                  <a:schemeClr val="bg1"/>
                </a:solidFill>
              </a:rPr>
              <a:t>Spelling Inventory is given at the beginning of the year to determine which spelling stage </a:t>
            </a:r>
            <a:r>
              <a:rPr lang="en-CA" sz="2400" dirty="0" smtClean="0">
                <a:solidFill>
                  <a:schemeClr val="bg1"/>
                </a:solidFill>
              </a:rPr>
              <a:t>your child will </a:t>
            </a:r>
            <a:r>
              <a:rPr lang="en-CA" sz="2400" dirty="0">
                <a:solidFill>
                  <a:schemeClr val="bg1"/>
                </a:solidFill>
              </a:rPr>
              <a:t>start with</a:t>
            </a:r>
          </a:p>
          <a:p>
            <a:pPr marL="457200" indent="-457200" algn="ctr">
              <a:buFont typeface="Arial" pitchFamily="34" charset="0"/>
              <a:buChar char="•"/>
            </a:pPr>
            <a:r>
              <a:rPr lang="en-CA" sz="2400" dirty="0">
                <a:solidFill>
                  <a:schemeClr val="bg1"/>
                </a:solidFill>
              </a:rPr>
              <a:t>Students will practice their words at school through word sorts/games/various spelling activities </a:t>
            </a:r>
          </a:p>
          <a:p>
            <a:pPr marL="457200" indent="-457200" algn="ctr">
              <a:buFont typeface="Arial" pitchFamily="34" charset="0"/>
              <a:buChar char="•"/>
            </a:pPr>
            <a:r>
              <a:rPr lang="en-CA" sz="2400" dirty="0">
                <a:solidFill>
                  <a:schemeClr val="bg1"/>
                </a:solidFill>
              </a:rPr>
              <a:t>Assessment every </a:t>
            </a:r>
            <a:r>
              <a:rPr lang="en-CA" sz="2400" dirty="0" smtClean="0">
                <a:solidFill>
                  <a:schemeClr val="bg1"/>
                </a:solidFill>
              </a:rPr>
              <a:t>week</a:t>
            </a:r>
            <a:endParaRPr lang="en-CA" sz="2400" dirty="0">
              <a:solidFill>
                <a:schemeClr val="bg1"/>
              </a:solidFill>
            </a:endParaRPr>
          </a:p>
          <a:p>
            <a:pPr marL="457200" indent="-457200" algn="ctr">
              <a:buFont typeface="Arial" pitchFamily="34" charset="0"/>
              <a:buChar char="•"/>
            </a:pPr>
            <a:r>
              <a:rPr lang="en-CA" sz="2400" dirty="0">
                <a:solidFill>
                  <a:schemeClr val="bg1"/>
                </a:solidFill>
              </a:rPr>
              <a:t>The focus is not on how well they do on their spelling quizzes, but on how they apply what they have learned in their daily writing</a:t>
            </a:r>
            <a:r>
              <a:rPr lang="en-CA" sz="2800" dirty="0">
                <a:solidFill>
                  <a:schemeClr val="bg1"/>
                </a:solidFill>
              </a:rPr>
              <a:t>.</a:t>
            </a:r>
          </a:p>
          <a:p>
            <a:pPr marL="457200" indent="-457200" algn="ctr">
              <a:buFont typeface="Arial" pitchFamily="34" charset="0"/>
              <a:buChar char="•"/>
            </a:pPr>
            <a:endParaRPr lang="en-CA" sz="2600" dirty="0" smtClean="0">
              <a:solidFill>
                <a:schemeClr val="bg1"/>
              </a:solidFill>
            </a:endParaRPr>
          </a:p>
        </p:txBody>
      </p:sp>
      <p:pic>
        <p:nvPicPr>
          <p:cNvPr id="3074" name="Picture 2" descr="C:\Users\neherlau\AppData\Local\Microsoft\Windows\Temporary Internet Files\Content.IE5\ZX4XJZCP\MP90039955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6135" y="310465"/>
            <a:ext cx="1320164" cy="1650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20801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16577" y="26732"/>
            <a:ext cx="7117180" cy="1470025"/>
          </a:xfrm>
        </p:spPr>
        <p:txBody>
          <a:bodyPr/>
          <a:lstStyle/>
          <a:p>
            <a:pPr algn="ctr"/>
            <a:r>
              <a:rPr lang="en-CA" sz="5400" dirty="0" smtClean="0">
                <a:solidFill>
                  <a:schemeClr val="tx1"/>
                </a:solidFill>
              </a:rPr>
              <a:t>Book Orders</a:t>
            </a:r>
            <a:endParaRPr lang="en-CA" sz="5400" dirty="0">
              <a:solidFill>
                <a:schemeClr val="tx1"/>
              </a:solidFill>
            </a:endParaRPr>
          </a:p>
        </p:txBody>
      </p:sp>
      <p:sp>
        <p:nvSpPr>
          <p:cNvPr id="3" name="Subtitle 2"/>
          <p:cNvSpPr>
            <a:spLocks noGrp="1"/>
          </p:cNvSpPr>
          <p:nvPr>
            <p:ph type="subTitle" idx="1"/>
          </p:nvPr>
        </p:nvSpPr>
        <p:spPr>
          <a:xfrm>
            <a:off x="611560" y="2420888"/>
            <a:ext cx="7117180" cy="861420"/>
          </a:xfrm>
        </p:spPr>
        <p:txBody>
          <a:bodyPr>
            <a:noAutofit/>
          </a:bodyPr>
          <a:lstStyle/>
          <a:p>
            <a:pPr marL="457200" indent="-457200" algn="ctr">
              <a:buFont typeface="Arial" pitchFamily="34" charset="0"/>
              <a:buChar char="•"/>
            </a:pPr>
            <a:r>
              <a:rPr lang="en-CA" sz="2800" dirty="0" smtClean="0">
                <a:solidFill>
                  <a:schemeClr val="bg1"/>
                </a:solidFill>
              </a:rPr>
              <a:t>Send home Book orders monthly</a:t>
            </a:r>
          </a:p>
          <a:p>
            <a:pPr marL="457200" indent="-457200" algn="ctr">
              <a:buFont typeface="Arial" pitchFamily="34" charset="0"/>
              <a:buChar char="•"/>
            </a:pPr>
            <a:r>
              <a:rPr lang="en-CA" sz="2800" dirty="0" smtClean="0">
                <a:solidFill>
                  <a:schemeClr val="bg1"/>
                </a:solidFill>
              </a:rPr>
              <a:t>  optional to buy, if you purchase please make cheque out to “</a:t>
            </a:r>
            <a:r>
              <a:rPr lang="en-CA" sz="2800" b="1" dirty="0" smtClean="0">
                <a:solidFill>
                  <a:schemeClr val="bg1"/>
                </a:solidFill>
              </a:rPr>
              <a:t>Scholastic Canada Inc.” </a:t>
            </a:r>
          </a:p>
          <a:p>
            <a:pPr algn="ctr"/>
            <a:r>
              <a:rPr lang="en-US" sz="2800" dirty="0" smtClean="0">
                <a:solidFill>
                  <a:schemeClr val="bg1"/>
                </a:solidFill>
              </a:rPr>
              <a:t>Cash is also acceptable.  </a:t>
            </a:r>
            <a:endParaRPr lang="en-CA" sz="2800" dirty="0" smtClean="0">
              <a:solidFill>
                <a:schemeClr val="bg1"/>
              </a:solidFill>
            </a:endParaRPr>
          </a:p>
        </p:txBody>
      </p:sp>
      <p:pic>
        <p:nvPicPr>
          <p:cNvPr id="4098" name="Picture 2" descr="C:\Users\neherlau\AppData\Local\Microsoft\Windows\Temporary Internet Files\Content.IE5\ZX4XJZCP\MC90027302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589981">
            <a:off x="7020272" y="332656"/>
            <a:ext cx="1826971" cy="11018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69285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9552" y="908720"/>
            <a:ext cx="7117180" cy="1470025"/>
          </a:xfrm>
        </p:spPr>
        <p:txBody>
          <a:bodyPr/>
          <a:lstStyle/>
          <a:p>
            <a:pPr algn="ctr"/>
            <a:r>
              <a:rPr lang="en-CA" sz="6600" dirty="0" smtClean="0"/>
              <a:t/>
            </a:r>
            <a:br>
              <a:rPr lang="en-CA" sz="6600" dirty="0" smtClean="0"/>
            </a:br>
            <a:r>
              <a:rPr lang="en-CA" sz="6600" dirty="0" smtClean="0">
                <a:solidFill>
                  <a:schemeClr val="tx1"/>
                </a:solidFill>
              </a:rPr>
              <a:t>Holiday</a:t>
            </a:r>
            <a:br>
              <a:rPr lang="en-CA" sz="6600" dirty="0" smtClean="0">
                <a:solidFill>
                  <a:schemeClr val="tx1"/>
                </a:solidFill>
              </a:rPr>
            </a:br>
            <a:r>
              <a:rPr lang="en-CA" sz="6600" dirty="0" smtClean="0">
                <a:solidFill>
                  <a:schemeClr val="tx1"/>
                </a:solidFill>
              </a:rPr>
              <a:t>Celebrations</a:t>
            </a:r>
            <a:endParaRPr lang="en-CA" sz="6600" dirty="0">
              <a:solidFill>
                <a:schemeClr val="tx1"/>
              </a:solidFill>
            </a:endParaRPr>
          </a:p>
        </p:txBody>
      </p:sp>
      <p:sp>
        <p:nvSpPr>
          <p:cNvPr id="3" name="Subtitle 2"/>
          <p:cNvSpPr>
            <a:spLocks noGrp="1"/>
          </p:cNvSpPr>
          <p:nvPr>
            <p:ph type="subTitle" idx="1"/>
          </p:nvPr>
        </p:nvSpPr>
        <p:spPr>
          <a:xfrm>
            <a:off x="467544" y="2276872"/>
            <a:ext cx="7117180" cy="861420"/>
          </a:xfrm>
        </p:spPr>
        <p:txBody>
          <a:bodyPr>
            <a:noAutofit/>
          </a:bodyPr>
          <a:lstStyle/>
          <a:p>
            <a:pPr marL="457200" indent="-457200" algn="ctr">
              <a:buFont typeface="Arial" pitchFamily="34" charset="0"/>
              <a:buChar char="•"/>
            </a:pPr>
            <a:r>
              <a:rPr lang="en-CA" sz="2800" dirty="0" smtClean="0">
                <a:solidFill>
                  <a:schemeClr val="bg1"/>
                </a:solidFill>
              </a:rPr>
              <a:t>We celebrate the following special days at school: Halloween, Christmas, Valentine’s Day, Easter</a:t>
            </a:r>
          </a:p>
          <a:p>
            <a:pPr marL="457200" indent="-457200" algn="ctr">
              <a:buFont typeface="Arial" pitchFamily="34" charset="0"/>
              <a:buChar char="•"/>
            </a:pPr>
            <a:r>
              <a:rPr lang="en-CA" sz="2800" dirty="0" smtClean="0">
                <a:solidFill>
                  <a:schemeClr val="bg1"/>
                </a:solidFill>
              </a:rPr>
              <a:t>Thank you for signing up and sending healthy snacks like, fruit, veggies, crackers, cheese, and cookies or muffins, ONE time throughout the year is all you need to sign up for.</a:t>
            </a:r>
          </a:p>
          <a:p>
            <a:pPr marL="457200" indent="-457200" algn="ctr">
              <a:buFont typeface="Arial" pitchFamily="34" charset="0"/>
              <a:buChar char="•"/>
            </a:pPr>
            <a:endParaRPr lang="en-CA" dirty="0" smtClean="0"/>
          </a:p>
        </p:txBody>
      </p:sp>
      <p:pic>
        <p:nvPicPr>
          <p:cNvPr id="5122" name="Picture 2" descr="C:\Program Files (x86)\Microsoft Office\MEDIA\CAGCAT10\j0304933.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494898">
            <a:off x="7566698" y="3498466"/>
            <a:ext cx="1271028" cy="1165663"/>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Program Files (x86)\Microsoft Office\MEDIA\CAGCAT10\j018329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082982">
            <a:off x="179512" y="3443858"/>
            <a:ext cx="928952" cy="996467"/>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C:\Program Files (x86)\Microsoft Office\MEDIA\CAGCAT10\j0305493.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513847">
            <a:off x="6312897" y="346144"/>
            <a:ext cx="1429993" cy="117360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neherlau\AppData\Local\Microsoft\Windows\Temporary Internet Files\Content.IE5\J8NLZ350\MC900104354[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0189469">
            <a:off x="798930" y="529840"/>
            <a:ext cx="981055" cy="976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83109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0011" y="-171400"/>
            <a:ext cx="7117180" cy="1470025"/>
          </a:xfrm>
        </p:spPr>
        <p:txBody>
          <a:bodyPr/>
          <a:lstStyle/>
          <a:p>
            <a:pPr algn="ctr"/>
            <a:r>
              <a:rPr lang="en-CA" sz="7200" dirty="0" smtClean="0">
                <a:solidFill>
                  <a:schemeClr val="tx1"/>
                </a:solidFill>
              </a:rPr>
              <a:t>Reading Café :</a:t>
            </a:r>
            <a:endParaRPr lang="en-CA" sz="7200" dirty="0">
              <a:solidFill>
                <a:schemeClr val="tx1"/>
              </a:solidFill>
            </a:endParaRPr>
          </a:p>
        </p:txBody>
      </p:sp>
      <p:sp>
        <p:nvSpPr>
          <p:cNvPr id="3" name="Subtitle 2"/>
          <p:cNvSpPr>
            <a:spLocks noGrp="1"/>
          </p:cNvSpPr>
          <p:nvPr>
            <p:ph type="subTitle" idx="1"/>
          </p:nvPr>
        </p:nvSpPr>
        <p:spPr>
          <a:xfrm>
            <a:off x="395536" y="2963193"/>
            <a:ext cx="7117180" cy="861420"/>
          </a:xfrm>
        </p:spPr>
        <p:txBody>
          <a:bodyPr>
            <a:noAutofit/>
          </a:bodyPr>
          <a:lstStyle/>
          <a:p>
            <a:pPr marL="457200" indent="-457200" algn="ctr">
              <a:buFont typeface="Arial" pitchFamily="34" charset="0"/>
              <a:buChar char="•"/>
            </a:pPr>
            <a:r>
              <a:rPr lang="en-CA" sz="2800" dirty="0" smtClean="0">
                <a:solidFill>
                  <a:schemeClr val="bg1"/>
                </a:solidFill>
              </a:rPr>
              <a:t>Read to Self- students will eventually read for 30 minutes (building Stamina)</a:t>
            </a:r>
          </a:p>
          <a:p>
            <a:pPr marL="457200" indent="-457200" algn="ctr">
              <a:buFont typeface="Arial" pitchFamily="34" charset="0"/>
              <a:buChar char="•"/>
            </a:pPr>
            <a:r>
              <a:rPr lang="en-CA" sz="2800" dirty="0" smtClean="0">
                <a:solidFill>
                  <a:schemeClr val="bg1"/>
                </a:solidFill>
              </a:rPr>
              <a:t>Read to Someone</a:t>
            </a:r>
          </a:p>
          <a:p>
            <a:pPr marL="457200" indent="-457200" algn="ctr">
              <a:buFont typeface="Arial" pitchFamily="34" charset="0"/>
              <a:buChar char="•"/>
            </a:pPr>
            <a:r>
              <a:rPr lang="en-CA" sz="2800" dirty="0" smtClean="0">
                <a:solidFill>
                  <a:schemeClr val="bg1"/>
                </a:solidFill>
              </a:rPr>
              <a:t>Listen to Reading</a:t>
            </a:r>
          </a:p>
          <a:p>
            <a:pPr marL="457200" indent="-457200" algn="ctr">
              <a:buFont typeface="Arial" pitchFamily="34" charset="0"/>
              <a:buChar char="•"/>
            </a:pPr>
            <a:r>
              <a:rPr lang="en-CA" sz="2800" dirty="0" smtClean="0">
                <a:solidFill>
                  <a:schemeClr val="bg1"/>
                </a:solidFill>
              </a:rPr>
              <a:t>Work on Writing</a:t>
            </a:r>
          </a:p>
          <a:p>
            <a:pPr marL="457200" indent="-457200" algn="ctr">
              <a:buFont typeface="Arial" pitchFamily="34" charset="0"/>
              <a:buChar char="•"/>
            </a:pPr>
            <a:r>
              <a:rPr lang="en-CA" sz="2800" dirty="0" smtClean="0">
                <a:solidFill>
                  <a:schemeClr val="bg1"/>
                </a:solidFill>
              </a:rPr>
              <a:t>Word Work</a:t>
            </a:r>
          </a:p>
          <a:p>
            <a:pPr marL="457200" indent="-457200" algn="ctr">
              <a:buFont typeface="Arial" pitchFamily="34" charset="0"/>
              <a:buChar char="•"/>
            </a:pPr>
            <a:endParaRPr lang="en-CA" dirty="0" smtClean="0"/>
          </a:p>
        </p:txBody>
      </p:sp>
      <p:sp>
        <p:nvSpPr>
          <p:cNvPr id="4" name="Title 1"/>
          <p:cNvSpPr txBox="1">
            <a:spLocks/>
          </p:cNvSpPr>
          <p:nvPr/>
        </p:nvSpPr>
        <p:spPr>
          <a:xfrm>
            <a:off x="619944" y="1484784"/>
            <a:ext cx="7117180" cy="1470025"/>
          </a:xfrm>
          <a:prstGeom prst="rect">
            <a:avLst/>
          </a:prstGeom>
        </p:spPr>
        <p:txBody>
          <a:bodyPr vert="horz" lIns="91440" tIns="45720" rIns="91440" bIns="45720" rtlCol="0" anchor="b">
            <a:noAutofit/>
          </a:bodyPr>
          <a:lstStyle>
            <a:lvl1pPr algn="l" defTabSz="457200" rtl="0" eaLnBrk="1" latinLnBrk="0" hangingPunct="1">
              <a:spcBef>
                <a:spcPct val="0"/>
              </a:spcBef>
              <a:buNone/>
              <a:defRPr sz="40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CA" sz="2800" dirty="0" smtClean="0"/>
              <a:t>-teaching L.A. curriculum while fostering choice, independence, confidence, engagement and self-assessment</a:t>
            </a:r>
            <a:endParaRPr lang="en-CA" sz="2800" dirty="0"/>
          </a:p>
        </p:txBody>
      </p:sp>
    </p:spTree>
    <p:extLst>
      <p:ext uri="{BB962C8B-B14F-4D97-AF65-F5344CB8AC3E}">
        <p14:creationId xmlns:p14="http://schemas.microsoft.com/office/powerpoint/2010/main" val="20483920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0816" y="188640"/>
            <a:ext cx="7117180" cy="1470025"/>
          </a:xfrm>
        </p:spPr>
        <p:txBody>
          <a:bodyPr/>
          <a:lstStyle/>
          <a:p>
            <a:pPr algn="ctr"/>
            <a:r>
              <a:rPr lang="en-CA" sz="7200" dirty="0" smtClean="0">
                <a:solidFill>
                  <a:schemeClr val="tx1"/>
                </a:solidFill>
              </a:rPr>
              <a:t>Math</a:t>
            </a:r>
            <a:endParaRPr lang="en-CA" sz="7200" dirty="0">
              <a:solidFill>
                <a:schemeClr val="tx1"/>
              </a:solidFill>
            </a:endParaRPr>
          </a:p>
        </p:txBody>
      </p:sp>
      <p:sp>
        <p:nvSpPr>
          <p:cNvPr id="3" name="Subtitle 2"/>
          <p:cNvSpPr>
            <a:spLocks noGrp="1"/>
          </p:cNvSpPr>
          <p:nvPr>
            <p:ph type="subTitle" idx="1"/>
          </p:nvPr>
        </p:nvSpPr>
        <p:spPr>
          <a:xfrm>
            <a:off x="395536" y="2963193"/>
            <a:ext cx="7117180" cy="861420"/>
          </a:xfrm>
        </p:spPr>
        <p:txBody>
          <a:bodyPr>
            <a:noAutofit/>
          </a:bodyPr>
          <a:lstStyle/>
          <a:p>
            <a:pPr marL="457200" indent="-457200" algn="ctr">
              <a:buFont typeface="Arial" pitchFamily="34" charset="0"/>
              <a:buChar char="•"/>
            </a:pPr>
            <a:r>
              <a:rPr lang="en-CA" sz="2800" dirty="0" smtClean="0">
                <a:solidFill>
                  <a:schemeClr val="bg1"/>
                </a:solidFill>
              </a:rPr>
              <a:t>Encourage your child to sort things for you and recognize patterns at home and outside (grocery store)</a:t>
            </a:r>
          </a:p>
          <a:p>
            <a:pPr marL="457200" indent="-457200" algn="ctr">
              <a:buFont typeface="Arial" pitchFamily="34" charset="0"/>
              <a:buChar char="•"/>
            </a:pPr>
            <a:r>
              <a:rPr lang="en-CA" sz="2800" dirty="0" smtClean="0">
                <a:solidFill>
                  <a:schemeClr val="bg1"/>
                </a:solidFill>
              </a:rPr>
              <a:t>Repeating patterns and increasing patterns</a:t>
            </a:r>
          </a:p>
          <a:p>
            <a:pPr marL="457200" indent="-457200" algn="ctr">
              <a:buFont typeface="Arial" pitchFamily="34" charset="0"/>
              <a:buChar char="•"/>
            </a:pPr>
            <a:r>
              <a:rPr lang="en-CA" sz="2800" dirty="0" smtClean="0">
                <a:solidFill>
                  <a:schemeClr val="bg1"/>
                </a:solidFill>
              </a:rPr>
              <a:t>Number sense (numbers to 100,1000)</a:t>
            </a:r>
          </a:p>
          <a:p>
            <a:pPr marL="457200" indent="-457200" algn="ctr">
              <a:buFont typeface="Arial" pitchFamily="34" charset="0"/>
              <a:buChar char="•"/>
            </a:pPr>
            <a:endParaRPr lang="en-CA" sz="2800" dirty="0" smtClean="0"/>
          </a:p>
          <a:p>
            <a:pPr algn="ctr"/>
            <a:endParaRPr lang="en-CA" sz="2800" dirty="0" smtClean="0"/>
          </a:p>
          <a:p>
            <a:pPr marL="457200" indent="-457200" algn="ctr">
              <a:buFont typeface="Arial" pitchFamily="34" charset="0"/>
              <a:buChar char="•"/>
            </a:pPr>
            <a:endParaRPr lang="en-CA" dirty="0" smtClean="0"/>
          </a:p>
        </p:txBody>
      </p:sp>
      <p:sp>
        <p:nvSpPr>
          <p:cNvPr id="4" name="Title 1"/>
          <p:cNvSpPr txBox="1">
            <a:spLocks/>
          </p:cNvSpPr>
          <p:nvPr/>
        </p:nvSpPr>
        <p:spPr>
          <a:xfrm>
            <a:off x="636749" y="1268760"/>
            <a:ext cx="7117180" cy="1470025"/>
          </a:xfrm>
          <a:prstGeom prst="rect">
            <a:avLst/>
          </a:prstGeom>
        </p:spPr>
        <p:txBody>
          <a:bodyPr vert="horz" lIns="91440" tIns="45720" rIns="91440" bIns="45720" rtlCol="0" anchor="b">
            <a:noAutofit/>
          </a:bodyPr>
          <a:lstStyle>
            <a:lvl1pPr algn="l" defTabSz="457200" rtl="0" eaLnBrk="1" latinLnBrk="0" hangingPunct="1">
              <a:spcBef>
                <a:spcPct val="0"/>
              </a:spcBef>
              <a:buNone/>
              <a:defRPr sz="40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CA" sz="2800" dirty="0" smtClean="0"/>
              <a:t>Sept: Patterns/Sorting and Number Sense</a:t>
            </a:r>
            <a:endParaRPr lang="en-CA" sz="2800" dirty="0"/>
          </a:p>
        </p:txBody>
      </p:sp>
    </p:spTree>
    <p:extLst>
      <p:ext uri="{BB962C8B-B14F-4D97-AF65-F5344CB8AC3E}">
        <p14:creationId xmlns:p14="http://schemas.microsoft.com/office/powerpoint/2010/main" val="1511932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F47585C9F54C34193ED750449C7C61F" ma:contentTypeVersion="0" ma:contentTypeDescription="Create a new document." ma:contentTypeScope="" ma:versionID="f7451d24ad2d744e63af49b20650ec4c">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19562F-5F26-4057-B1B3-101C83B7F3D2}">
  <ds:schemaRefs>
    <ds:schemaRef ds:uri="http://schemas.microsoft.com/sharepoint/v3/contenttype/forms"/>
  </ds:schemaRefs>
</ds:datastoreItem>
</file>

<file path=customXml/itemProps2.xml><?xml version="1.0" encoding="utf-8"?>
<ds:datastoreItem xmlns:ds="http://schemas.openxmlformats.org/officeDocument/2006/customXml" ds:itemID="{965B31DD-C928-45B9-AF07-BDA5A9446B8B}">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421D529E-5DEB-48B2-AD5D-C2FD1FC58F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Facet</Template>
  <TotalTime>190</TotalTime>
  <Words>557</Words>
  <Application>Microsoft Office PowerPoint</Application>
  <PresentationFormat>On-screen Show (4:3)</PresentationFormat>
  <Paragraphs>62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 3</vt:lpstr>
      <vt:lpstr>Facet</vt:lpstr>
      <vt:lpstr>Welcome to Probe! </vt:lpstr>
      <vt:lpstr>Mrs. Howg</vt:lpstr>
      <vt:lpstr>Communication </vt:lpstr>
      <vt:lpstr>Home Reading </vt:lpstr>
      <vt:lpstr>Spelling</vt:lpstr>
      <vt:lpstr>Book Orders</vt:lpstr>
      <vt:lpstr> Holiday Celebrations</vt:lpstr>
      <vt:lpstr>Reading Café :</vt:lpstr>
      <vt:lpstr>Math</vt:lpstr>
      <vt:lpstr>Volunteering</vt:lpstr>
    </vt:vector>
  </TitlesOfParts>
  <Company>Lethbridge School District #51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Laurie Neher</dc:creator>
  <cp:lastModifiedBy>Sue Howg</cp:lastModifiedBy>
  <cp:revision>26</cp:revision>
  <dcterms:created xsi:type="dcterms:W3CDTF">2012-09-09T16:57:21Z</dcterms:created>
  <dcterms:modified xsi:type="dcterms:W3CDTF">2018-09-20T17:48:03Z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0x0101003F47585C9F54C34193ED750449C7C61F</vt:lpwstr>
  </property>
</Properties>
</file>